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70" r:id="rId6"/>
    <p:sldId id="266" r:id="rId7"/>
    <p:sldId id="262" r:id="rId8"/>
    <p:sldId id="259" r:id="rId9"/>
    <p:sldId id="265" r:id="rId10"/>
    <p:sldId id="260" r:id="rId11"/>
    <p:sldId id="261" r:id="rId12"/>
    <p:sldId id="269" r:id="rId13"/>
    <p:sldId id="263" r:id="rId1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4660"/>
  </p:normalViewPr>
  <p:slideViewPr>
    <p:cSldViewPr>
      <p:cViewPr varScale="1">
        <p:scale>
          <a:sx n="78" d="100"/>
          <a:sy n="78" d="100"/>
        </p:scale>
        <p:origin x="917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DAFD8-94A9-4375-AE1B-65DD88561930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997A-2082-4E32-B1DA-F3A688198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822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997A-2082-4E32-B1DA-F3A6881986E7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318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6B33B-5382-4A90-91AE-81F52079954C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CF1D0-DC34-4CBF-A473-47CF38D91731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2467F-EB1A-4C5D-AEF7-DA422E75F2A7}" type="datetime1">
              <a:rPr lang="en-US" smtClean="0"/>
              <a:t>5/19/2025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2AEC0-1C60-41A9-94BE-3717FC0D4DB1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DE84F-ACA1-4762-96A1-92C5C176475A}" type="datetime1">
              <a:rPr lang="en-US" smtClean="0"/>
              <a:t>5/19/2025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195493" y="5322789"/>
            <a:ext cx="878840" cy="1531620"/>
          </a:xfrm>
          <a:custGeom>
            <a:avLst/>
            <a:gdLst/>
            <a:ahLst/>
            <a:cxnLst/>
            <a:rect l="l" t="t" r="r" b="b"/>
            <a:pathLst>
              <a:path w="878840" h="1531620">
                <a:moveTo>
                  <a:pt x="0" y="0"/>
                </a:moveTo>
                <a:lnTo>
                  <a:pt x="182146" y="1531461"/>
                </a:lnTo>
                <a:lnTo>
                  <a:pt x="878306" y="1531461"/>
                </a:lnTo>
                <a:lnTo>
                  <a:pt x="0" y="0"/>
                </a:lnTo>
                <a:close/>
              </a:path>
            </a:pathLst>
          </a:custGeom>
          <a:solidFill>
            <a:srgbClr val="90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606830" y="5322789"/>
            <a:ext cx="1771014" cy="1531620"/>
          </a:xfrm>
          <a:custGeom>
            <a:avLst/>
            <a:gdLst/>
            <a:ahLst/>
            <a:cxnLst/>
            <a:rect l="l" t="t" r="r" b="b"/>
            <a:pathLst>
              <a:path w="1771015" h="1531620">
                <a:moveTo>
                  <a:pt x="1588662" y="0"/>
                </a:moveTo>
                <a:lnTo>
                  <a:pt x="0" y="922080"/>
                </a:lnTo>
                <a:lnTo>
                  <a:pt x="1121368" y="1531461"/>
                </a:lnTo>
                <a:lnTo>
                  <a:pt x="1770808" y="1531461"/>
                </a:lnTo>
                <a:lnTo>
                  <a:pt x="1588662" y="0"/>
                </a:lnTo>
                <a:close/>
              </a:path>
            </a:pathLst>
          </a:custGeom>
          <a:solidFill>
            <a:srgbClr val="C32D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606830" y="6244870"/>
            <a:ext cx="1121410" cy="609600"/>
          </a:xfrm>
          <a:custGeom>
            <a:avLst/>
            <a:gdLst/>
            <a:ahLst/>
            <a:cxnLst/>
            <a:rect l="l" t="t" r="r" b="b"/>
            <a:pathLst>
              <a:path w="1121409" h="609600">
                <a:moveTo>
                  <a:pt x="0" y="0"/>
                </a:moveTo>
                <a:lnTo>
                  <a:pt x="482398" y="609380"/>
                </a:lnTo>
                <a:lnTo>
                  <a:pt x="1121368" y="609380"/>
                </a:lnTo>
                <a:lnTo>
                  <a:pt x="0" y="0"/>
                </a:lnTo>
                <a:close/>
              </a:path>
            </a:pathLst>
          </a:custGeom>
          <a:solidFill>
            <a:srgbClr val="44255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43261" y="6244870"/>
            <a:ext cx="946150" cy="609600"/>
          </a:xfrm>
          <a:custGeom>
            <a:avLst/>
            <a:gdLst/>
            <a:ahLst/>
            <a:cxnLst/>
            <a:rect l="l" t="t" r="r" b="b"/>
            <a:pathLst>
              <a:path w="946150" h="609600">
                <a:moveTo>
                  <a:pt x="463569" y="0"/>
                </a:moveTo>
                <a:lnTo>
                  <a:pt x="0" y="609380"/>
                </a:lnTo>
                <a:lnTo>
                  <a:pt x="945968" y="609380"/>
                </a:lnTo>
                <a:lnTo>
                  <a:pt x="463569" y="0"/>
                </a:lnTo>
                <a:close/>
              </a:path>
            </a:pathLst>
          </a:custGeom>
          <a:solidFill>
            <a:srgbClr val="18245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7875603" y="6244870"/>
            <a:ext cx="1731645" cy="609600"/>
          </a:xfrm>
          <a:custGeom>
            <a:avLst/>
            <a:gdLst/>
            <a:ahLst/>
            <a:cxnLst/>
            <a:rect l="l" t="t" r="r" b="b"/>
            <a:pathLst>
              <a:path w="1731645" h="609600">
                <a:moveTo>
                  <a:pt x="1731227" y="0"/>
                </a:moveTo>
                <a:lnTo>
                  <a:pt x="0" y="409243"/>
                </a:lnTo>
                <a:lnTo>
                  <a:pt x="217275" y="609380"/>
                </a:lnTo>
                <a:lnTo>
                  <a:pt x="1267658" y="609380"/>
                </a:lnTo>
                <a:lnTo>
                  <a:pt x="1731227" y="0"/>
                </a:lnTo>
                <a:close/>
              </a:path>
            </a:pathLst>
          </a:custGeom>
          <a:solidFill>
            <a:srgbClr val="0077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7020507" y="6654113"/>
            <a:ext cx="1072515" cy="200660"/>
          </a:xfrm>
          <a:custGeom>
            <a:avLst/>
            <a:gdLst/>
            <a:ahLst/>
            <a:cxnLst/>
            <a:rect l="l" t="t" r="r" b="b"/>
            <a:pathLst>
              <a:path w="1072515" h="200659">
                <a:moveTo>
                  <a:pt x="855095" y="0"/>
                </a:moveTo>
                <a:lnTo>
                  <a:pt x="0" y="200136"/>
                </a:lnTo>
                <a:lnTo>
                  <a:pt x="1072371" y="200136"/>
                </a:lnTo>
                <a:lnTo>
                  <a:pt x="855095" y="0"/>
                </a:lnTo>
                <a:close/>
              </a:path>
            </a:pathLst>
          </a:custGeom>
          <a:solidFill>
            <a:srgbClr val="18245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1195493" y="5322789"/>
            <a:ext cx="988694" cy="1531620"/>
          </a:xfrm>
          <a:custGeom>
            <a:avLst/>
            <a:gdLst/>
            <a:ahLst/>
            <a:cxnLst/>
            <a:rect l="l" t="t" r="r" b="b"/>
            <a:pathLst>
              <a:path w="988695" h="1531620">
                <a:moveTo>
                  <a:pt x="988156" y="0"/>
                </a:moveTo>
                <a:lnTo>
                  <a:pt x="0" y="0"/>
                </a:lnTo>
                <a:lnTo>
                  <a:pt x="878306" y="1531461"/>
                </a:lnTo>
                <a:lnTo>
                  <a:pt x="987956" y="1531461"/>
                </a:lnTo>
                <a:lnTo>
                  <a:pt x="988156" y="0"/>
                </a:lnTo>
                <a:close/>
              </a:path>
            </a:pathLst>
          </a:custGeom>
          <a:solidFill>
            <a:srgbClr val="E62F1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080183" y="358989"/>
            <a:ext cx="2786617" cy="72639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49165-46D4-4318-B1EA-8E01FBDEEE3D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496420" y="6187357"/>
            <a:ext cx="198754" cy="295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97882" y="0"/>
              <a:ext cx="7794117" cy="55534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946938" y="5549985"/>
              <a:ext cx="4725035" cy="1308100"/>
            </a:xfrm>
            <a:custGeom>
              <a:avLst/>
              <a:gdLst/>
              <a:ahLst/>
              <a:cxnLst/>
              <a:rect l="l" t="t" r="r" b="b"/>
              <a:pathLst>
                <a:path w="4725034" h="1308100">
                  <a:moveTo>
                    <a:pt x="3988949" y="0"/>
                  </a:moveTo>
                  <a:lnTo>
                    <a:pt x="0" y="1308012"/>
                  </a:lnTo>
                  <a:lnTo>
                    <a:pt x="4724851" y="1308012"/>
                  </a:lnTo>
                  <a:lnTo>
                    <a:pt x="3988949" y="0"/>
                  </a:lnTo>
                  <a:close/>
                </a:path>
              </a:pathLst>
            </a:custGeom>
            <a:solidFill>
              <a:srgbClr val="E6312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633351"/>
              <a:ext cx="6856095" cy="4224655"/>
            </a:xfrm>
            <a:custGeom>
              <a:avLst/>
              <a:gdLst/>
              <a:ahLst/>
              <a:cxnLst/>
              <a:rect l="l" t="t" r="r" b="b"/>
              <a:pathLst>
                <a:path w="6856095" h="4224655">
                  <a:moveTo>
                    <a:pt x="4396791" y="0"/>
                  </a:moveTo>
                  <a:lnTo>
                    <a:pt x="0" y="3960064"/>
                  </a:lnTo>
                  <a:lnTo>
                    <a:pt x="0" y="4224646"/>
                  </a:lnTo>
                  <a:lnTo>
                    <a:pt x="4969244" y="4224646"/>
                  </a:lnTo>
                  <a:lnTo>
                    <a:pt x="6855951" y="3606345"/>
                  </a:lnTo>
                  <a:lnTo>
                    <a:pt x="4396791" y="0"/>
                  </a:lnTo>
                  <a:close/>
                </a:path>
              </a:pathLst>
            </a:custGeom>
            <a:solidFill>
              <a:srgbClr val="232B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396791" y="2633351"/>
              <a:ext cx="4539615" cy="3606800"/>
            </a:xfrm>
            <a:custGeom>
              <a:avLst/>
              <a:gdLst/>
              <a:ahLst/>
              <a:cxnLst/>
              <a:rect l="l" t="t" r="r" b="b"/>
              <a:pathLst>
                <a:path w="4539615" h="3606800">
                  <a:moveTo>
                    <a:pt x="0" y="0"/>
                  </a:moveTo>
                  <a:lnTo>
                    <a:pt x="2459160" y="3606344"/>
                  </a:lnTo>
                  <a:lnTo>
                    <a:pt x="4539096" y="2916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77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935888" y="5549985"/>
              <a:ext cx="3175000" cy="1308100"/>
            </a:xfrm>
            <a:custGeom>
              <a:avLst/>
              <a:gdLst/>
              <a:ahLst/>
              <a:cxnLst/>
              <a:rect l="l" t="t" r="r" b="b"/>
              <a:pathLst>
                <a:path w="3175000" h="1308100">
                  <a:moveTo>
                    <a:pt x="0" y="0"/>
                  </a:moveTo>
                  <a:lnTo>
                    <a:pt x="731449" y="1308012"/>
                  </a:lnTo>
                  <a:lnTo>
                    <a:pt x="3174930" y="13080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181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5888" y="5003246"/>
              <a:ext cx="3253740" cy="1854835"/>
            </a:xfrm>
            <a:custGeom>
              <a:avLst/>
              <a:gdLst/>
              <a:ahLst/>
              <a:cxnLst/>
              <a:rect l="l" t="t" r="r" b="b"/>
              <a:pathLst>
                <a:path w="3253740" h="1854834">
                  <a:moveTo>
                    <a:pt x="3253521" y="0"/>
                  </a:moveTo>
                  <a:lnTo>
                    <a:pt x="0" y="546738"/>
                  </a:lnTo>
                  <a:lnTo>
                    <a:pt x="3174930" y="1854750"/>
                  </a:lnTo>
                  <a:lnTo>
                    <a:pt x="3253521" y="1854750"/>
                  </a:lnTo>
                  <a:lnTo>
                    <a:pt x="3253521" y="0"/>
                  </a:lnTo>
                  <a:close/>
                </a:path>
              </a:pathLst>
            </a:custGeom>
            <a:solidFill>
              <a:srgbClr val="C32F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2633351"/>
              <a:ext cx="4397375" cy="3960495"/>
            </a:xfrm>
            <a:custGeom>
              <a:avLst/>
              <a:gdLst/>
              <a:ahLst/>
              <a:cxnLst/>
              <a:rect l="l" t="t" r="r" b="b"/>
              <a:pathLst>
                <a:path w="4397375" h="3960495">
                  <a:moveTo>
                    <a:pt x="4396791" y="0"/>
                  </a:moveTo>
                  <a:lnTo>
                    <a:pt x="0" y="410993"/>
                  </a:lnTo>
                  <a:lnTo>
                    <a:pt x="0" y="3960063"/>
                  </a:lnTo>
                  <a:lnTo>
                    <a:pt x="4396791" y="0"/>
                  </a:lnTo>
                  <a:close/>
                </a:path>
              </a:pathLst>
            </a:custGeom>
            <a:solidFill>
              <a:srgbClr val="00499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5664199" cy="2357247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2067117" y="4276111"/>
            <a:ext cx="92710" cy="492759"/>
          </a:xfrm>
          <a:prstGeom prst="rect">
            <a:avLst/>
          </a:prstGeom>
        </p:spPr>
        <p:txBody>
          <a:bodyPr vert="vert270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00" spc="-10" dirty="0">
                <a:latin typeface="Segoe UI Light"/>
                <a:cs typeface="Segoe UI Light"/>
              </a:rPr>
              <a:t>WHZ/Helge</a:t>
            </a:r>
            <a:r>
              <a:rPr sz="400" spc="60" dirty="0">
                <a:latin typeface="Segoe UI Light"/>
                <a:cs typeface="Segoe UI Light"/>
              </a:rPr>
              <a:t> </a:t>
            </a:r>
            <a:r>
              <a:rPr sz="400" spc="-10" dirty="0">
                <a:latin typeface="Segoe UI Light"/>
                <a:cs typeface="Segoe UI Light"/>
              </a:rPr>
              <a:t>Gerischer</a:t>
            </a:r>
            <a:endParaRPr sz="400">
              <a:latin typeface="Segoe UI Light"/>
              <a:cs typeface="Segoe UI Light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83298" y="3762768"/>
            <a:ext cx="4544060" cy="1269365"/>
          </a:xfrm>
          <a:custGeom>
            <a:avLst/>
            <a:gdLst/>
            <a:ahLst/>
            <a:cxnLst/>
            <a:rect l="l" t="t" r="r" b="b"/>
            <a:pathLst>
              <a:path w="4544060" h="1269364">
                <a:moveTo>
                  <a:pt x="4193032" y="0"/>
                </a:moveTo>
                <a:lnTo>
                  <a:pt x="0" y="0"/>
                </a:lnTo>
                <a:lnTo>
                  <a:pt x="0" y="563232"/>
                </a:lnTo>
                <a:lnTo>
                  <a:pt x="4193032" y="563232"/>
                </a:lnTo>
                <a:lnTo>
                  <a:pt x="4193032" y="0"/>
                </a:lnTo>
                <a:close/>
              </a:path>
              <a:path w="4544060" h="1269364">
                <a:moveTo>
                  <a:pt x="4543933" y="705612"/>
                </a:moveTo>
                <a:lnTo>
                  <a:pt x="0" y="705612"/>
                </a:lnTo>
                <a:lnTo>
                  <a:pt x="0" y="1268844"/>
                </a:lnTo>
                <a:lnTo>
                  <a:pt x="4543933" y="1268844"/>
                </a:lnTo>
                <a:lnTo>
                  <a:pt x="4543933" y="70561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83299" y="3546556"/>
            <a:ext cx="10846702" cy="290156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6200"/>
              </a:lnSpc>
              <a:spcBef>
                <a:spcPts val="95"/>
              </a:spcBef>
            </a:pPr>
            <a:r>
              <a:rPr sz="3400" b="1" dirty="0">
                <a:latin typeface="Segoe UI"/>
                <a:cs typeface="Segoe UI"/>
              </a:rPr>
              <a:t>Project</a:t>
            </a:r>
            <a:r>
              <a:rPr sz="3400" b="1" spc="-65" dirty="0">
                <a:latin typeface="Segoe UI"/>
                <a:cs typeface="Segoe UI"/>
              </a:rPr>
              <a:t> </a:t>
            </a:r>
            <a:r>
              <a:rPr sz="3400" b="1" dirty="0">
                <a:latin typeface="Segoe UI"/>
                <a:cs typeface="Segoe UI"/>
              </a:rPr>
              <a:t>:</a:t>
            </a:r>
            <a:r>
              <a:rPr sz="3400" b="1" spc="-60" dirty="0">
                <a:latin typeface="Segoe UI"/>
                <a:cs typeface="Segoe UI"/>
              </a:rPr>
              <a:t> </a:t>
            </a:r>
            <a:r>
              <a:rPr sz="3400" b="1" spc="-10" dirty="0" err="1">
                <a:latin typeface="Segoe UI"/>
                <a:cs typeface="Segoe UI"/>
              </a:rPr>
              <a:t>Rockyborg</a:t>
            </a:r>
            <a:r>
              <a:rPr sz="3400" b="1" spc="-10" dirty="0">
                <a:latin typeface="Segoe UI"/>
                <a:cs typeface="Segoe UI"/>
              </a:rPr>
              <a:t> </a:t>
            </a:r>
            <a:endParaRPr lang="en-US" sz="3400" b="1" spc="-10" dirty="0">
              <a:latin typeface="Segoe UI"/>
              <a:cs typeface="Segoe UI"/>
            </a:endParaRPr>
          </a:p>
          <a:p>
            <a:pPr marL="12700" marR="5080">
              <a:lnSpc>
                <a:spcPct val="136200"/>
              </a:lnSpc>
              <a:spcBef>
                <a:spcPts val="95"/>
              </a:spcBef>
            </a:pPr>
            <a:r>
              <a:rPr sz="3400" b="1" dirty="0">
                <a:latin typeface="Segoe UI"/>
                <a:cs typeface="Segoe UI"/>
              </a:rPr>
              <a:t>Presented</a:t>
            </a:r>
            <a:r>
              <a:rPr sz="3400" b="1" spc="-135" dirty="0">
                <a:latin typeface="Segoe UI"/>
                <a:cs typeface="Segoe UI"/>
              </a:rPr>
              <a:t> </a:t>
            </a:r>
            <a:r>
              <a:rPr sz="3400" b="1" dirty="0">
                <a:latin typeface="Segoe UI"/>
                <a:cs typeface="Segoe UI"/>
              </a:rPr>
              <a:t>by:</a:t>
            </a:r>
            <a:r>
              <a:rPr sz="3400" b="1" spc="-135" dirty="0">
                <a:latin typeface="Segoe UI"/>
                <a:cs typeface="Segoe UI"/>
              </a:rPr>
              <a:t> </a:t>
            </a:r>
            <a:r>
              <a:rPr sz="3400" b="1" spc="-30" dirty="0">
                <a:latin typeface="Segoe UI"/>
                <a:cs typeface="Segoe UI"/>
              </a:rPr>
              <a:t>Team</a:t>
            </a:r>
            <a:r>
              <a:rPr sz="3400" b="1" spc="-140" dirty="0">
                <a:latin typeface="Segoe UI"/>
                <a:cs typeface="Segoe UI"/>
              </a:rPr>
              <a:t> </a:t>
            </a:r>
            <a:r>
              <a:rPr sz="3400" b="1" spc="-50" dirty="0">
                <a:latin typeface="Segoe UI"/>
                <a:cs typeface="Segoe UI"/>
              </a:rPr>
              <a:t>2</a:t>
            </a:r>
            <a:r>
              <a:rPr lang="en-US" sz="3600" dirty="0"/>
              <a:t> </a:t>
            </a:r>
          </a:p>
          <a:p>
            <a:pPr marL="12700" marR="5080">
              <a:lnSpc>
                <a:spcPct val="136200"/>
              </a:lnSpc>
              <a:spcBef>
                <a:spcPts val="95"/>
              </a:spcBef>
            </a:pPr>
            <a:r>
              <a:rPr lang="en-US" dirty="0">
                <a:highlight>
                  <a:srgbClr val="C0C0C0"/>
                </a:highlight>
              </a:rPr>
              <a:t>(progress on enabling autonomous line-following using </a:t>
            </a:r>
            <a:r>
              <a:rPr lang="en-US" dirty="0" err="1">
                <a:highlight>
                  <a:srgbClr val="C0C0C0"/>
                </a:highlight>
              </a:rPr>
              <a:t>Rockyborg</a:t>
            </a:r>
            <a:r>
              <a:rPr lang="en-US" dirty="0">
                <a:highlight>
                  <a:srgbClr val="C0C0C0"/>
                </a:highlight>
              </a:rPr>
              <a:t>. This update covers hardware, software, challenges, and next steps.)</a:t>
            </a:r>
          </a:p>
          <a:p>
            <a:pPr marL="12700" marR="5080">
              <a:lnSpc>
                <a:spcPct val="136200"/>
              </a:lnSpc>
              <a:spcBef>
                <a:spcPts val="95"/>
              </a:spcBef>
            </a:pPr>
            <a:endParaRPr sz="3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2000" y="1024816"/>
            <a:ext cx="8057896" cy="370037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2400" dirty="0"/>
              <a:t>🆕</a:t>
            </a:r>
            <a:r>
              <a:rPr lang="en-IN" sz="2400" b="1" dirty="0"/>
              <a:t> </a:t>
            </a:r>
            <a:r>
              <a:rPr lang="en-IN" sz="2400" b="1" dirty="0" err="1"/>
              <a:t>Rockyborg</a:t>
            </a:r>
            <a:r>
              <a:rPr lang="en-IN" sz="2400" b="1" dirty="0"/>
              <a:t> Software Team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IN" sz="2000" b="1" dirty="0"/>
          </a:p>
          <a:p>
            <a:pPr>
              <a:buNone/>
            </a:pPr>
            <a:r>
              <a:rPr lang="en-IN" sz="1600" b="1" dirty="0"/>
              <a:t>Progress Update – As of May 17, 2025</a:t>
            </a:r>
          </a:p>
          <a:p>
            <a:pPr>
              <a:buNone/>
            </a:pPr>
            <a:endParaRPr lang="en-IN" sz="1600" b="1" dirty="0"/>
          </a:p>
          <a:p>
            <a:pPr>
              <a:buNone/>
            </a:pPr>
            <a:r>
              <a:rPr lang="en-IN" dirty="0"/>
              <a:t>🔁 </a:t>
            </a:r>
            <a:r>
              <a:rPr lang="en-IN" b="1" dirty="0"/>
              <a:t>Alternative Used: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🖱️ Switched to USB webcam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✅ Successfully tested with OpenCV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🧠 </a:t>
            </a:r>
            <a:r>
              <a:rPr lang="en-IN" b="1" dirty="0"/>
              <a:t>Processing Success: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Stable feed from webcam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 detection functioning in real-time conditions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IN" sz="2000" dirty="0"/>
          </a:p>
          <a:p>
            <a:pPr marL="12700">
              <a:lnSpc>
                <a:spcPct val="100000"/>
              </a:lnSpc>
            </a:pPr>
            <a:endParaRPr sz="1600" dirty="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43127" y="372617"/>
            <a:ext cx="3602354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5104" y="973581"/>
            <a:ext cx="7143496" cy="10791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2400" b="1" dirty="0"/>
              <a:t>💻 </a:t>
            </a:r>
            <a:r>
              <a:rPr lang="en-IN" sz="2400" b="1" dirty="0" err="1"/>
              <a:t>Rockyborg</a:t>
            </a:r>
            <a:r>
              <a:rPr lang="en-IN" sz="2400" b="1" dirty="0"/>
              <a:t> Software Team Current Status</a:t>
            </a:r>
            <a:r>
              <a:rPr lang="en-IN" sz="1600" b="1" dirty="0"/>
              <a:t>.</a:t>
            </a: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lang="en-US" sz="16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lang="en-US" sz="1600" dirty="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43127" y="372617"/>
            <a:ext cx="3602354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2D6A5-7CFA-DD5B-8984-5EC1E602FA49}"/>
              </a:ext>
            </a:extLst>
          </p:cNvPr>
          <p:cNvSpPr txBox="1"/>
          <p:nvPr/>
        </p:nvSpPr>
        <p:spPr>
          <a:xfrm>
            <a:off x="705104" y="1600200"/>
            <a:ext cx="77724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⚙️ : Initial Testing Results – Line Following Validation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dirty="0"/>
              <a:t>📷 </a:t>
            </a:r>
            <a:r>
              <a:rPr lang="en-IN" b="1" dirty="0"/>
              <a:t>Webcam Feed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Accurate line detection on live video stream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Used binary masks for path extraction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⚠️ </a:t>
            </a:r>
            <a:r>
              <a:rPr lang="en-IN" b="1" dirty="0"/>
              <a:t>Motor Issue Found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🔁 Motors reversed due to incorrect GPIO wiring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🧰 Fixed hardware &amp; updated Python control logic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✅ </a:t>
            </a:r>
            <a:r>
              <a:rPr lang="en-IN" b="1" dirty="0"/>
              <a:t>Post-Fix Results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GUI confirmed correct motor directions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Robot successfully follows a straight line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F61F8EA-46BE-3E49-CEFD-831DFE2EC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119091"/>
            <a:ext cx="4930379" cy="328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D4049D29-B13C-C66C-C22C-571CE63F5D1C}"/>
              </a:ext>
            </a:extLst>
          </p:cNvPr>
          <p:cNvSpPr txBox="1"/>
          <p:nvPr/>
        </p:nvSpPr>
        <p:spPr>
          <a:xfrm>
            <a:off x="1043127" y="372617"/>
            <a:ext cx="3602354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C2865A-04DB-190A-C84B-908F30F6E739}"/>
              </a:ext>
            </a:extLst>
          </p:cNvPr>
          <p:cNvSpPr txBox="1"/>
          <p:nvPr/>
        </p:nvSpPr>
        <p:spPr>
          <a:xfrm>
            <a:off x="685800" y="945405"/>
            <a:ext cx="81534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/>
              <a:t>✅: Final Outcomes – Achievements &amp; Challenges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dirty="0"/>
              <a:t>📸 </a:t>
            </a:r>
            <a:r>
              <a:rPr lang="en-IN" b="1" dirty="0"/>
              <a:t>Camera: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 err="1"/>
              <a:t>PiCamera</a:t>
            </a:r>
            <a:r>
              <a:rPr lang="en-IN" dirty="0"/>
              <a:t> works elsewhere but not on our unit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USB webcam used as a reliable substitute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🧠 </a:t>
            </a:r>
            <a:r>
              <a:rPr lang="en-IN" b="1" dirty="0"/>
              <a:t>Algorithm: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 detection logic accurate &amp; responsive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Real-time processing achieved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🚗 </a:t>
            </a:r>
            <a:r>
              <a:rPr lang="en-IN" b="1" dirty="0"/>
              <a:t>Motor Control: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Debugged direction logic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Achieved correct, aligned movement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None/>
            </a:pPr>
            <a:r>
              <a:rPr lang="en-IN" dirty="0"/>
              <a:t>⚠️ </a:t>
            </a:r>
            <a:r>
              <a:rPr lang="en-IN" b="1" dirty="0"/>
              <a:t>Pending Improvements: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🚀 Speed calibration for smoother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🌀 Add support for curves and turns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🔧 Investigate </a:t>
            </a:r>
            <a:r>
              <a:rPr lang="en-IN" dirty="0" err="1"/>
              <a:t>PiCamera</a:t>
            </a:r>
            <a:r>
              <a:rPr lang="en-IN" dirty="0"/>
              <a:t> pin repair or replacement</a:t>
            </a:r>
          </a:p>
        </p:txBody>
      </p:sp>
      <p:pic>
        <p:nvPicPr>
          <p:cNvPr id="7" name="WhatsApp Video 2025-05-18 at 16.23.16_d6a91ff2">
            <a:hlinkClick r:id="" action="ppaction://media"/>
            <a:extLst>
              <a:ext uri="{FF2B5EF4-FFF2-40B4-BE49-F238E27FC236}">
                <a16:creationId xmlns:a16="http://schemas.microsoft.com/office/drawing/2014/main" id="{839BADE2-0DF5-9DDB-D710-70D9E9FFBB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769425"/>
            <a:ext cx="2895600" cy="386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193490-1260-AB36-3C8A-FDC00BB54CB9}"/>
              </a:ext>
            </a:extLst>
          </p:cNvPr>
          <p:cNvSpPr txBox="1"/>
          <p:nvPr/>
        </p:nvSpPr>
        <p:spPr>
          <a:xfrm>
            <a:off x="8153400" y="5641258"/>
            <a:ext cx="1371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(Outcome)</a:t>
            </a:r>
            <a:endParaRPr lang="en-IN" sz="1100" b="1" dirty="0"/>
          </a:p>
        </p:txBody>
      </p:sp>
    </p:spTree>
    <p:extLst>
      <p:ext uri="{BB962C8B-B14F-4D97-AF65-F5344CB8AC3E}">
        <p14:creationId xmlns:p14="http://schemas.microsoft.com/office/powerpoint/2010/main" val="842727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11F1727A-4E86-8EFA-0FDD-F64B3D1FC910}"/>
              </a:ext>
            </a:extLst>
          </p:cNvPr>
          <p:cNvSpPr txBox="1"/>
          <p:nvPr/>
        </p:nvSpPr>
        <p:spPr>
          <a:xfrm>
            <a:off x="1043127" y="372617"/>
            <a:ext cx="3602354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3C96D7-BCDA-6E48-3FBF-328DC382150F}"/>
              </a:ext>
            </a:extLst>
          </p:cNvPr>
          <p:cNvSpPr txBox="1"/>
          <p:nvPr/>
        </p:nvSpPr>
        <p:spPr>
          <a:xfrm>
            <a:off x="685800" y="927864"/>
            <a:ext cx="6096000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🔜 : Next Steps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Upcoming Implementation Goals (Software):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Enhance line detection with real-time curve tracking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Fine-tune motor speed for better stability and accuracy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Explore permanent fix for </a:t>
            </a:r>
            <a:r>
              <a:rPr lang="en-US" sz="1400" dirty="0" err="1"/>
              <a:t>PiCamera</a:t>
            </a:r>
            <a:r>
              <a:rPr lang="en-US" sz="1400" dirty="0"/>
              <a:t> hardware issue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Conduct extended testing and performance benchmarking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6404C4-DA4E-C045-BF94-60DDE30626B5}"/>
              </a:ext>
            </a:extLst>
          </p:cNvPr>
          <p:cNvSpPr txBox="1"/>
          <p:nvPr/>
        </p:nvSpPr>
        <p:spPr>
          <a:xfrm>
            <a:off x="685800" y="32453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🧪 </a:t>
            </a:r>
            <a:r>
              <a:rPr lang="en-US" b="1" dirty="0"/>
              <a:t>Testing Team – Responsibilities &amp; Process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962CC-4453-E17B-BE61-D5D7322F0DFC}"/>
              </a:ext>
            </a:extLst>
          </p:cNvPr>
          <p:cNvSpPr txBox="1"/>
          <p:nvPr/>
        </p:nvSpPr>
        <p:spPr>
          <a:xfrm>
            <a:off x="749449" y="3656978"/>
            <a:ext cx="10134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/>
              <a:t>🎯 Objective</a:t>
            </a:r>
          </a:p>
          <a:p>
            <a:r>
              <a:rPr lang="en-US" sz="1400" dirty="0"/>
              <a:t>Ensure each module (camera, line detection, motor control, and integration) functions as expected under real-world conditions.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1E62050-B6A1-A577-5077-EBE85BCE60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62548"/>
              </p:ext>
            </p:extLst>
          </p:nvPr>
        </p:nvGraphicFramePr>
        <p:xfrm>
          <a:off x="1050501" y="4314980"/>
          <a:ext cx="9067800" cy="20046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22600">
                  <a:extLst>
                    <a:ext uri="{9D8B030D-6E8A-4147-A177-3AD203B41FA5}">
                      <a16:colId xmlns:a16="http://schemas.microsoft.com/office/drawing/2014/main" val="3617009372"/>
                    </a:ext>
                  </a:extLst>
                </a:gridCol>
                <a:gridCol w="3022600">
                  <a:extLst>
                    <a:ext uri="{9D8B030D-6E8A-4147-A177-3AD203B41FA5}">
                      <a16:colId xmlns:a16="http://schemas.microsoft.com/office/drawing/2014/main" val="3345755276"/>
                    </a:ext>
                  </a:extLst>
                </a:gridCol>
                <a:gridCol w="3022600">
                  <a:extLst>
                    <a:ext uri="{9D8B030D-6E8A-4147-A177-3AD203B41FA5}">
                      <a16:colId xmlns:a16="http://schemas.microsoft.com/office/drawing/2014/main" val="3101218404"/>
                    </a:ext>
                  </a:extLst>
                </a:gridCol>
              </a:tblGrid>
              <a:tr h="169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1" kern="100">
                          <a:effectLst/>
                        </a:rPr>
                        <a:t>Category</a:t>
                      </a:r>
                      <a:endParaRPr lang="en-IN" sz="11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1" kern="100">
                          <a:effectLst/>
                        </a:rPr>
                        <a:t>Task Description</a:t>
                      </a:r>
                      <a:endParaRPr lang="en-IN" sz="11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1" kern="100" dirty="0">
                          <a:effectLst/>
                        </a:rPr>
                        <a:t>Status</a:t>
                      </a:r>
                      <a:endParaRPr lang="en-IN" sz="11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284389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Hardware Verification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Confirm proper connection of hardware components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Completed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3527536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Hardware Verification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Test power supply and motor controller wiring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Completed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1951623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Camera Module Testing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Validate live video feed from the camera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dirty="0"/>
                        <a:t> Completed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8913085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Line Detection Testing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Test detection on various line types (straight, curves, junctions)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dirty="0"/>
                        <a:t> Upcoming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5864202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 Line Detection Testing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Come up with diverse test scenarios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dirty="0"/>
                        <a:t> Upcoming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787308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7795A920-BD90-A6F0-7FAC-5F4486B2BF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501" y="43148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379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5104" y="692575"/>
            <a:ext cx="9048496" cy="34285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spcBef>
                <a:spcPts val="750"/>
              </a:spcBef>
            </a:pPr>
            <a:endParaRPr sz="1600" dirty="0">
              <a:latin typeface="Segoe UI"/>
              <a:cs typeface="Segoe UI"/>
            </a:endParaRPr>
          </a:p>
          <a:p>
            <a:pPr>
              <a:buNone/>
            </a:pPr>
            <a:r>
              <a:rPr lang="en-IN" sz="2400" b="1" dirty="0">
                <a:solidFill>
                  <a:schemeClr val="tx1"/>
                </a:solidFill>
              </a:rPr>
              <a:t>Project Overview</a:t>
            </a:r>
          </a:p>
          <a:p>
            <a:pPr>
              <a:buNone/>
            </a:pPr>
            <a:endParaRPr lang="en-IN" sz="1600" b="1" dirty="0"/>
          </a:p>
          <a:p>
            <a:pPr>
              <a:buNone/>
            </a:pPr>
            <a:r>
              <a:rPr lang="en-IN" dirty="0" err="1"/>
              <a:t>Rockyborg</a:t>
            </a:r>
            <a:endParaRPr lang="en-IN" dirty="0"/>
          </a:p>
          <a:p>
            <a:pPr>
              <a:buNone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/>
              <a:t>Objective</a:t>
            </a:r>
            <a:r>
              <a:rPr lang="en-IN" sz="1600" dirty="0"/>
              <a:t>: Enable autonomous movement of the </a:t>
            </a:r>
            <a:r>
              <a:rPr lang="en-IN" sz="1600" dirty="0" err="1"/>
              <a:t>Rockyborg</a:t>
            </a:r>
            <a:r>
              <a:rPr lang="en-IN" sz="1600" dirty="0"/>
              <a:t> by following a line.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/>
              <a:t>Team Members</a:t>
            </a:r>
            <a:r>
              <a:rPr lang="en-IN" sz="1600" dirty="0"/>
              <a:t>: Sreehari, Vignesh, Abhilash, Sidharth, </a:t>
            </a:r>
            <a:r>
              <a:rPr lang="en-IN" sz="1600" dirty="0" err="1"/>
              <a:t>Abin</a:t>
            </a:r>
            <a:r>
              <a:rPr lang="en-IN" sz="1600" dirty="0"/>
              <a:t>, </a:t>
            </a:r>
            <a:r>
              <a:rPr lang="en-IN" sz="1600" dirty="0" err="1"/>
              <a:t>Pawan,Shubha</a:t>
            </a:r>
            <a:r>
              <a:rPr lang="en-IN" sz="1600" dirty="0"/>
              <a:t>, </a:t>
            </a:r>
            <a:r>
              <a:rPr lang="en-IN" sz="1600" dirty="0" err="1"/>
              <a:t>Neezar</a:t>
            </a:r>
            <a:r>
              <a:rPr lang="en-IN" sz="1600" dirty="0"/>
              <a:t>, Amir, Dhruvi.</a:t>
            </a:r>
          </a:p>
          <a:p>
            <a:endParaRPr lang="en-IN" sz="1600" dirty="0"/>
          </a:p>
          <a:p>
            <a:r>
              <a:rPr lang="en-IN" sz="1600" b="1" dirty="0"/>
              <a:t>Project Manager </a:t>
            </a:r>
            <a:r>
              <a:rPr lang="en-IN" sz="1600" dirty="0"/>
              <a:t>: Dhruvi Moradiya. </a:t>
            </a:r>
            <a:r>
              <a:rPr lang="en-IN" sz="1600" b="1" dirty="0"/>
              <a:t>Scrum Master </a:t>
            </a:r>
            <a:r>
              <a:rPr lang="en-IN" sz="1600" dirty="0"/>
              <a:t>: Shubha Mahesh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endParaRPr lang="en-IN" sz="1600" dirty="0"/>
          </a:p>
        </p:txBody>
      </p:sp>
      <p:sp>
        <p:nvSpPr>
          <p:cNvPr id="3" name="object 3"/>
          <p:cNvSpPr txBox="1"/>
          <p:nvPr/>
        </p:nvSpPr>
        <p:spPr>
          <a:xfrm>
            <a:off x="914400" y="518240"/>
            <a:ext cx="5357674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4CA208-24B5-DECE-0430-FB26D618E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395280"/>
              </p:ext>
            </p:extLst>
          </p:nvPr>
        </p:nvGraphicFramePr>
        <p:xfrm>
          <a:off x="705104" y="3886200"/>
          <a:ext cx="9505696" cy="21336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51139">
                  <a:extLst>
                    <a:ext uri="{9D8B030D-6E8A-4147-A177-3AD203B41FA5}">
                      <a16:colId xmlns:a16="http://schemas.microsoft.com/office/drawing/2014/main" val="3985119803"/>
                    </a:ext>
                  </a:extLst>
                </a:gridCol>
                <a:gridCol w="2267791">
                  <a:extLst>
                    <a:ext uri="{9D8B030D-6E8A-4147-A177-3AD203B41FA5}">
                      <a16:colId xmlns:a16="http://schemas.microsoft.com/office/drawing/2014/main" val="3056291627"/>
                    </a:ext>
                  </a:extLst>
                </a:gridCol>
                <a:gridCol w="4686766">
                  <a:extLst>
                    <a:ext uri="{9D8B030D-6E8A-4147-A177-3AD203B41FA5}">
                      <a16:colId xmlns:a16="http://schemas.microsoft.com/office/drawing/2014/main" val="1223392906"/>
                    </a:ext>
                  </a:extLst>
                </a:gridCol>
              </a:tblGrid>
              <a:tr h="4532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Team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Leader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Members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5180726"/>
                  </a:ext>
                </a:extLst>
              </a:tr>
              <a:tr h="4155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Hardware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Neezar 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Neezar,Ameer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1636647"/>
                  </a:ext>
                </a:extLst>
              </a:tr>
              <a:tr h="4337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Software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Sreehari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Sreehari,Vignesh,Abhilash,Sidharth,Abin,Pawan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3519584"/>
                  </a:ext>
                </a:extLst>
              </a:tr>
              <a:tr h="4155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Testing &amp; Quality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 err="1">
                          <a:effectLst/>
                        </a:rPr>
                        <a:t>Vruksha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Vruksha,Ameer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1302607"/>
                  </a:ext>
                </a:extLst>
              </a:tr>
              <a:tr h="4155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Documentation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Shubha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Shubha, Dhruvi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54793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66927" y="421212"/>
            <a:ext cx="5129073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C28018-1369-2637-FCDD-56EB5EB5C105}"/>
              </a:ext>
            </a:extLst>
          </p:cNvPr>
          <p:cNvSpPr txBox="1"/>
          <p:nvPr/>
        </p:nvSpPr>
        <p:spPr>
          <a:xfrm>
            <a:off x="651387" y="19650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✅ </a:t>
            </a:r>
            <a:r>
              <a:rPr lang="en-US" b="1" dirty="0"/>
              <a:t>Key Deliverables by Team Responsibility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0581E1-EF2F-CC98-7D6D-EEEB5EE8C118}"/>
              </a:ext>
            </a:extLst>
          </p:cNvPr>
          <p:cNvSpPr txBox="1"/>
          <p:nvPr/>
        </p:nvSpPr>
        <p:spPr>
          <a:xfrm>
            <a:off x="685800" y="857071"/>
            <a:ext cx="104394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sz="2400" b="1" dirty="0"/>
              <a:t>🎯Milestone Goal</a:t>
            </a:r>
          </a:p>
          <a:p>
            <a:pPr algn="l">
              <a:buNone/>
            </a:pPr>
            <a:endParaRPr lang="en-US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Robot should follow the straight line </a:t>
            </a:r>
          </a:p>
          <a:p>
            <a:pPr algn="l">
              <a:buNone/>
            </a:pPr>
            <a:endParaRPr lang="en-US"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DB5BF1-CD0A-387F-3BB3-18EF6D2D2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53219"/>
              </p:ext>
            </p:extLst>
          </p:nvPr>
        </p:nvGraphicFramePr>
        <p:xfrm>
          <a:off x="838200" y="2575429"/>
          <a:ext cx="8763001" cy="33726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271">
                  <a:extLst>
                    <a:ext uri="{9D8B030D-6E8A-4147-A177-3AD203B41FA5}">
                      <a16:colId xmlns:a16="http://schemas.microsoft.com/office/drawing/2014/main" val="3773742467"/>
                    </a:ext>
                  </a:extLst>
                </a:gridCol>
                <a:gridCol w="2373313">
                  <a:extLst>
                    <a:ext uri="{9D8B030D-6E8A-4147-A177-3AD203B41FA5}">
                      <a16:colId xmlns:a16="http://schemas.microsoft.com/office/drawing/2014/main" val="296044625"/>
                    </a:ext>
                  </a:extLst>
                </a:gridCol>
                <a:gridCol w="6085417">
                  <a:extLst>
                    <a:ext uri="{9D8B030D-6E8A-4147-A177-3AD203B41FA5}">
                      <a16:colId xmlns:a16="http://schemas.microsoft.com/office/drawing/2014/main" val="194111953"/>
                    </a:ext>
                  </a:extLst>
                </a:gridCol>
              </a:tblGrid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No.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Deliverable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Description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656236186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1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Hardware Integration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Assembled Rockyborg with Pi, motors, and camera; verified connections and setup.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61253686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2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Software Environment Setup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Installed Raspberry Pi OS, OpenCV, and GPIO; enabled camera and SSH.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15450237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3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Image Processing &amp; Camera Testing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Enabled </a:t>
                      </a:r>
                      <a:r>
                        <a:rPr lang="en-IN" sz="1100" kern="100" dirty="0" err="1">
                          <a:effectLst/>
                        </a:rPr>
                        <a:t>PiCamera</a:t>
                      </a:r>
                      <a:r>
                        <a:rPr lang="en-IN" sz="1100" kern="100" dirty="0">
                          <a:effectLst/>
                        </a:rPr>
                        <a:t> and webcam; captured live feed; implemented basic line detection.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423389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4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Motor Control &amp; Navigation Logic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Developed straight-line movement logic; resolved wiring errors; GUI verified.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05619801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5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Sprint Planning &amp; Task Management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Defined roles, sprint timelines, and tasks; conducted meetings; used GitHub.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109288349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6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Testing &amp; Validation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Conducted unit and integration tests for camera, motor, and detection modules.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769443690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7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Issue Resolution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Diagnosed PiCamera issue; used webcam as workaround; adjusted code accordingly.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91871013"/>
                  </a:ext>
                </a:extLst>
              </a:tr>
              <a:tr h="374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8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>
                          <a:effectLst/>
                        </a:rPr>
                        <a:t>Final Output (To Date)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kern="100" dirty="0">
                          <a:effectLst/>
                        </a:rPr>
                        <a:t>Robot moves in straight line using webcam; line detection and motors functional.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8027587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D5B688-D86E-9FD5-1A3A-DA23650876AD}"/>
              </a:ext>
            </a:extLst>
          </p:cNvPr>
          <p:cNvSpPr txBox="1"/>
          <p:nvPr/>
        </p:nvSpPr>
        <p:spPr>
          <a:xfrm>
            <a:off x="914400" y="38100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lang="en-US"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lang="en-US"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lang="en-US" sz="1600" dirty="0">
              <a:latin typeface="Segoe UI"/>
              <a:cs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AB2E9-80FB-4951-F0D6-A1AC29D11523}"/>
              </a:ext>
            </a:extLst>
          </p:cNvPr>
          <p:cNvSpPr txBox="1"/>
          <p:nvPr/>
        </p:nvSpPr>
        <p:spPr>
          <a:xfrm>
            <a:off x="838200" y="848887"/>
            <a:ext cx="8610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800" b="1" dirty="0"/>
              <a:t>Sprints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5C03500-E021-3507-4A6C-6DA3F146A3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595" y="1514508"/>
            <a:ext cx="4741606" cy="1215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🌀 Sprint 1: Research &amp; Planning</a:t>
            </a:r>
            <a:endParaRPr kumimoji="0" lang="en-US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📅 Duration: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Mar 18 – Mar 26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🎯 Goal: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Establish project scope and prepare development environment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3EFACC9-EC80-D1C7-559B-31CAD944F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4402488"/>
              </p:ext>
            </p:extLst>
          </p:nvPr>
        </p:nvGraphicFramePr>
        <p:xfrm>
          <a:off x="914400" y="2185886"/>
          <a:ext cx="4495800" cy="9271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95800">
                  <a:extLst>
                    <a:ext uri="{9D8B030D-6E8A-4147-A177-3AD203B41FA5}">
                      <a16:colId xmlns:a16="http://schemas.microsoft.com/office/drawing/2014/main" val="13730770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Deliverables</a:t>
                      </a:r>
                      <a:endParaRPr lang="en-IN" sz="1100" b="1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779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Identified hardware components (Pi, camera, motors, chassis)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122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Researched software libraries (OpenCV, GPIO)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6474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Defined team roles and sprint plan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373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100" b="0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Verified Raspberry Pi boot, connectivity, and power setup</a:t>
                      </a:r>
                      <a:endParaRPr lang="en-IN" sz="1100" b="0" kern="1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18512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ADBB644-1AE9-38F3-BEC0-102F1EFFD8D8}"/>
              </a:ext>
            </a:extLst>
          </p:cNvPr>
          <p:cNvSpPr txBox="1"/>
          <p:nvPr/>
        </p:nvSpPr>
        <p:spPr>
          <a:xfrm>
            <a:off x="668595" y="3512223"/>
            <a:ext cx="4741606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100" b="1" dirty="0"/>
              <a:t>🌀 Sprint 2: Setup &amp; Basic Testing</a:t>
            </a:r>
          </a:p>
          <a:p>
            <a:r>
              <a:rPr lang="en-US" sz="1100" b="1" dirty="0"/>
              <a:t>📅 Duration:</a:t>
            </a:r>
            <a:r>
              <a:rPr lang="en-US" sz="1100" dirty="0"/>
              <a:t> Mar 26 – Apr 17</a:t>
            </a:r>
            <a:br>
              <a:rPr lang="en-US" sz="1100" dirty="0"/>
            </a:br>
            <a:r>
              <a:rPr lang="en-US" sz="1100" b="1" dirty="0"/>
              <a:t>🎯 Goal:</a:t>
            </a:r>
            <a:r>
              <a:rPr lang="en-US" sz="1100" dirty="0"/>
              <a:t> Assemble hardware and complete initial system configuration</a:t>
            </a:r>
          </a:p>
          <a:p>
            <a:endParaRPr lang="en-US" sz="1100" dirty="0"/>
          </a:p>
          <a:p>
            <a:pPr>
              <a:buNone/>
            </a:pPr>
            <a:r>
              <a:rPr lang="en-IN" sz="1100" b="1" dirty="0"/>
              <a:t>     Deliverables</a:t>
            </a:r>
          </a:p>
          <a:p>
            <a:pPr>
              <a:buNone/>
            </a:pPr>
            <a:r>
              <a:rPr lang="en-IN" sz="1100" dirty="0"/>
              <a:t>     Assembled </a:t>
            </a:r>
            <a:r>
              <a:rPr lang="en-IN" sz="1100" dirty="0" err="1"/>
              <a:t>Rockyborg</a:t>
            </a:r>
            <a:r>
              <a:rPr lang="en-IN" sz="1100" dirty="0"/>
              <a:t> hardware and completed wiring</a:t>
            </a:r>
          </a:p>
          <a:p>
            <a:pPr>
              <a:buNone/>
            </a:pPr>
            <a:r>
              <a:rPr lang="en-IN" sz="1100" dirty="0"/>
              <a:t>     Installed Raspberry Pi OS and enabled SSH, Wi-Fi</a:t>
            </a:r>
          </a:p>
          <a:p>
            <a:pPr>
              <a:buNone/>
            </a:pPr>
            <a:r>
              <a:rPr lang="en-IN" sz="1100" dirty="0"/>
              <a:t>     Installed OpenCV and GPIO libraries</a:t>
            </a:r>
          </a:p>
          <a:p>
            <a:r>
              <a:rPr lang="en-IN" sz="1100" dirty="0"/>
              <a:t>     Verified camera interface and basic motor functions via Python</a:t>
            </a:r>
          </a:p>
          <a:p>
            <a:endParaRPr lang="en-US" sz="1100" dirty="0"/>
          </a:p>
          <a:p>
            <a:endParaRPr lang="en-US" sz="11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7ADDE1-1A84-F11C-257C-D9D1B2E6E47E}"/>
              </a:ext>
            </a:extLst>
          </p:cNvPr>
          <p:cNvSpPr txBox="1"/>
          <p:nvPr/>
        </p:nvSpPr>
        <p:spPr>
          <a:xfrm>
            <a:off x="5791201" y="1514508"/>
            <a:ext cx="556260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100" dirty="0"/>
              <a:t>🌀 </a:t>
            </a:r>
            <a:r>
              <a:rPr lang="en-US" sz="1100" b="1" dirty="0"/>
              <a:t>Sprint 3</a:t>
            </a:r>
            <a:r>
              <a:rPr lang="en-US" sz="1100" dirty="0"/>
              <a:t>: </a:t>
            </a:r>
            <a:r>
              <a:rPr lang="en-US" sz="1100" b="1" dirty="0"/>
              <a:t>Development &amp; Integration</a:t>
            </a:r>
          </a:p>
          <a:p>
            <a:pPr>
              <a:buNone/>
            </a:pPr>
            <a:r>
              <a:rPr lang="en-US" sz="1100" dirty="0"/>
              <a:t>📅</a:t>
            </a:r>
            <a:r>
              <a:rPr lang="en-US" sz="1100" b="1" dirty="0"/>
              <a:t> Duration</a:t>
            </a:r>
            <a:r>
              <a:rPr lang="en-US" sz="1100" dirty="0"/>
              <a:t>: Apr 18 – May 7</a:t>
            </a:r>
          </a:p>
          <a:p>
            <a:pPr>
              <a:buNone/>
            </a:pPr>
            <a:r>
              <a:rPr lang="en-US" sz="1100" dirty="0"/>
              <a:t>🎯</a:t>
            </a:r>
            <a:r>
              <a:rPr lang="en-US" sz="1100" b="1" dirty="0"/>
              <a:t> Goal</a:t>
            </a:r>
            <a:r>
              <a:rPr lang="en-US" sz="1100" dirty="0"/>
              <a:t>: Develop line-following logic and integrate modules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sz="1100" b="1" dirty="0"/>
              <a:t>Deliverables</a:t>
            </a:r>
          </a:p>
          <a:p>
            <a:pPr>
              <a:buNone/>
            </a:pPr>
            <a:r>
              <a:rPr lang="en-US" sz="1100" dirty="0"/>
              <a:t>Implemented live video capture and basic image processing</a:t>
            </a:r>
          </a:p>
          <a:p>
            <a:pPr>
              <a:buNone/>
            </a:pPr>
            <a:r>
              <a:rPr lang="en-US" sz="1100" dirty="0"/>
              <a:t>Developed and tested straight-line movement logic</a:t>
            </a:r>
          </a:p>
          <a:p>
            <a:pPr>
              <a:buNone/>
            </a:pPr>
            <a:r>
              <a:rPr lang="en-US" sz="1100" dirty="0"/>
              <a:t>Debugged motor direction issues and resolved wiring errors</a:t>
            </a:r>
          </a:p>
          <a:p>
            <a:r>
              <a:rPr lang="en-US" sz="1100" dirty="0"/>
              <a:t>Verified movement using GUI testing and webcam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E70B07-806F-8D17-5D80-658E5C312F7A}"/>
              </a:ext>
            </a:extLst>
          </p:cNvPr>
          <p:cNvSpPr txBox="1"/>
          <p:nvPr/>
        </p:nvSpPr>
        <p:spPr>
          <a:xfrm>
            <a:off x="5798574" y="3534346"/>
            <a:ext cx="586740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100" dirty="0"/>
              <a:t>🌀 </a:t>
            </a:r>
            <a:r>
              <a:rPr lang="en-IN" sz="1100" b="1" dirty="0"/>
              <a:t>Sprint 4: Optimization &amp; Validation</a:t>
            </a:r>
          </a:p>
          <a:p>
            <a:pPr>
              <a:buNone/>
            </a:pPr>
            <a:r>
              <a:rPr lang="en-IN" sz="1100" dirty="0"/>
              <a:t>📅</a:t>
            </a:r>
            <a:r>
              <a:rPr lang="en-IN" sz="1100" b="1" dirty="0"/>
              <a:t> Duration</a:t>
            </a:r>
            <a:r>
              <a:rPr lang="en-IN" sz="1100" dirty="0"/>
              <a:t>: May 8 – May 18</a:t>
            </a:r>
          </a:p>
          <a:p>
            <a:pPr>
              <a:buNone/>
            </a:pPr>
            <a:r>
              <a:rPr lang="en-IN" sz="1100" dirty="0"/>
              <a:t>🎯</a:t>
            </a:r>
            <a:r>
              <a:rPr lang="en-IN" sz="1100" b="1" dirty="0"/>
              <a:t> Goal</a:t>
            </a:r>
            <a:r>
              <a:rPr lang="en-IN" sz="1100" dirty="0"/>
              <a:t>: Finalize functionality and prepare for full testing</a:t>
            </a:r>
          </a:p>
          <a:p>
            <a:pPr>
              <a:buNone/>
            </a:pPr>
            <a:endParaRPr lang="en-IN" sz="1100" b="1" dirty="0"/>
          </a:p>
          <a:p>
            <a:pPr>
              <a:buNone/>
            </a:pPr>
            <a:r>
              <a:rPr lang="en-IN" sz="1100" b="1" dirty="0"/>
              <a:t>Deliverables</a:t>
            </a:r>
          </a:p>
          <a:p>
            <a:pPr>
              <a:buNone/>
            </a:pPr>
            <a:r>
              <a:rPr lang="en-IN" sz="1100" dirty="0"/>
              <a:t>Validated line detection and motor coordination using webcam</a:t>
            </a:r>
          </a:p>
          <a:p>
            <a:pPr>
              <a:buNone/>
            </a:pPr>
            <a:r>
              <a:rPr lang="en-IN" sz="1100" dirty="0" err="1"/>
              <a:t>PiCamera</a:t>
            </a:r>
            <a:r>
              <a:rPr lang="en-IN" sz="1100" dirty="0"/>
              <a:t> hardware issue identified and alternative solution implemented</a:t>
            </a:r>
          </a:p>
          <a:p>
            <a:pPr>
              <a:buNone/>
            </a:pPr>
            <a:r>
              <a:rPr lang="en-IN" sz="1100" dirty="0"/>
              <a:t>Optimized code for consistent straight-line motion</a:t>
            </a:r>
          </a:p>
          <a:p>
            <a:r>
              <a:rPr lang="en-IN" sz="1100" dirty="0"/>
              <a:t>Planned enhancements for speed, curve handling, and performance benchmarking</a:t>
            </a:r>
          </a:p>
        </p:txBody>
      </p:sp>
    </p:spTree>
    <p:extLst>
      <p:ext uri="{BB962C8B-B14F-4D97-AF65-F5344CB8AC3E}">
        <p14:creationId xmlns:p14="http://schemas.microsoft.com/office/powerpoint/2010/main" val="863308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7FC75C-CE6E-8474-1295-241622F223C4}"/>
              </a:ext>
            </a:extLst>
          </p:cNvPr>
          <p:cNvSpPr txBox="1"/>
          <p:nvPr/>
        </p:nvSpPr>
        <p:spPr>
          <a:xfrm>
            <a:off x="685800" y="13889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🌀 Sprint 5: Implementation &amp; Optimization</a:t>
            </a:r>
          </a:p>
          <a:p>
            <a:r>
              <a:rPr lang="en-US" dirty="0"/>
              <a:t>📅 </a:t>
            </a:r>
            <a:r>
              <a:rPr lang="en-US" i="1" dirty="0"/>
              <a:t>May 18 – May 31, 2025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3C2544-9C91-D966-79DE-C2931AC93A05}"/>
              </a:ext>
            </a:extLst>
          </p:cNvPr>
          <p:cNvSpPr txBox="1"/>
          <p:nvPr/>
        </p:nvSpPr>
        <p:spPr>
          <a:xfrm>
            <a:off x="914400" y="38100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lang="en-US"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lang="en-US"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lang="en-US" sz="1600" dirty="0">
              <a:latin typeface="Segoe UI"/>
              <a:cs typeface="Segoe UI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94DEDC5-E96F-9BE3-0247-5DCB880DC8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158425"/>
            <a:ext cx="9695283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🎯 Goal: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line-following with real-time curve tracking, optimize motor speed, and resolve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PiCamera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issues.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8895F43-CB83-7C8E-DE35-5B20D5B3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548" y="2743200"/>
            <a:ext cx="7670690" cy="1985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🔧 Tasks: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Line Detection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Add curve tracking to improve path accuracy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Motor Tuning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Adjust speed for better turns and stability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PiCamera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Fix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Investigate and attempt permanent solution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Testing &amp; Benchmarking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Run extended tests, evaluate speed and performance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40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F668A1-B74D-A9A6-8A83-8EB3BBC331EF}"/>
              </a:ext>
            </a:extLst>
          </p:cNvPr>
          <p:cNvSpPr txBox="1"/>
          <p:nvPr/>
        </p:nvSpPr>
        <p:spPr>
          <a:xfrm>
            <a:off x="914400" y="38100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lang="en-US"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lang="en-US"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lang="en-US" sz="1600" dirty="0">
              <a:latin typeface="Segoe UI"/>
              <a:cs typeface="Segoe U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57B8EF-2948-3245-DF84-ED5D209CAAC5}"/>
              </a:ext>
            </a:extLst>
          </p:cNvPr>
          <p:cNvSpPr txBox="1"/>
          <p:nvPr/>
        </p:nvSpPr>
        <p:spPr>
          <a:xfrm>
            <a:off x="609600" y="990600"/>
            <a:ext cx="80772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📄 </a:t>
            </a:r>
            <a:r>
              <a:rPr lang="en-IN" sz="2400" b="1" dirty="0"/>
              <a:t>Gantt Chart – </a:t>
            </a:r>
            <a:r>
              <a:rPr lang="en-IN" sz="2400" b="1" dirty="0" err="1"/>
              <a:t>Rockyborg</a:t>
            </a:r>
            <a:r>
              <a:rPr lang="en-IN" sz="2400" b="1" dirty="0"/>
              <a:t> Project </a:t>
            </a:r>
          </a:p>
          <a:p>
            <a:r>
              <a:rPr lang="en-IN" b="1" dirty="0"/>
              <a:t>(March 18 – May 18)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25865D-BF9A-E4D2-70D7-D4D87006E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828800"/>
            <a:ext cx="8458200" cy="3962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0000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4A136DE-0178-52B2-F6EB-C08F361BE542}"/>
              </a:ext>
            </a:extLst>
          </p:cNvPr>
          <p:cNvSpPr txBox="1"/>
          <p:nvPr/>
        </p:nvSpPr>
        <p:spPr>
          <a:xfrm>
            <a:off x="941439" y="3480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l">
              <a:spcBef>
                <a:spcPts val="95"/>
              </a:spcBef>
            </a:pP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lang="en-US"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lang="en-US"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lang="en-US"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lang="en-US"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lang="en-US" sz="1600" dirty="0">
              <a:latin typeface="Segoe UI"/>
              <a:cs typeface="Segoe UI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7F16E9C-1252-3685-2EE3-6658B9089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830997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E848F6-C488-E356-F280-56C07924E43A}"/>
              </a:ext>
            </a:extLst>
          </p:cNvPr>
          <p:cNvSpPr txBox="1"/>
          <p:nvPr/>
        </p:nvSpPr>
        <p:spPr>
          <a:xfrm>
            <a:off x="609600" y="970388"/>
            <a:ext cx="8534400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/>
              <a:t>🗓️ Meetings and Discussions So Far</a:t>
            </a:r>
          </a:p>
          <a:p>
            <a:endParaRPr lang="en-IN" b="1" dirty="0"/>
          </a:p>
          <a:p>
            <a:r>
              <a:rPr lang="en-IN" sz="1600" b="1" dirty="0"/>
              <a:t> </a:t>
            </a:r>
            <a:endParaRPr lang="en-IN" sz="1200" dirty="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D5E31493-7DC3-DD07-257A-4EFB97A1E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1859339"/>
            <a:ext cx="5105400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b="1" dirty="0"/>
              <a:t>Collaboration &amp; Meetings</a:t>
            </a:r>
          </a:p>
          <a:p>
            <a:pPr>
              <a:buNone/>
            </a:pPr>
            <a:endParaRPr lang="en-US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Kickoff Meeting:</a:t>
            </a:r>
            <a:r>
              <a:rPr lang="en-US" sz="1200" dirty="0"/>
              <a:t> Defined team roles and clarified project objectives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Tech Sync:</a:t>
            </a:r>
            <a:r>
              <a:rPr lang="en-US" sz="1200" dirty="0"/>
              <a:t> Completed Raspberry Pi and camera setup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GitHub Review:</a:t>
            </a:r>
            <a:r>
              <a:rPr lang="en-US" sz="1200" dirty="0"/>
              <a:t> Structured repository, committed initial scripts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Debugging Session:</a:t>
            </a:r>
            <a:r>
              <a:rPr lang="en-US" sz="1200" dirty="0"/>
              <a:t> Resolved SSH and camera detection issues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Task Review:</a:t>
            </a:r>
            <a:r>
              <a:rPr lang="en-US" sz="1200" dirty="0"/>
              <a:t> Reviewed sprint progress and initiated line-following logic development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1450" lvl="3" indent="-17145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Milestone meeting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: Review the process and check the algorithms and code for the line following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1B603-DD28-1D7A-7A0F-4A9F70CAC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36" y="1577340"/>
            <a:ext cx="5318520" cy="379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04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5104" y="973581"/>
            <a:ext cx="5851525" cy="258404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endParaRPr sz="1600" dirty="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43127" y="378035"/>
            <a:ext cx="3602354" cy="258404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ECE2AA-7786-05CB-01D8-13F7E060257E}"/>
              </a:ext>
            </a:extLst>
          </p:cNvPr>
          <p:cNvSpPr txBox="1"/>
          <p:nvPr/>
        </p:nvSpPr>
        <p:spPr>
          <a:xfrm>
            <a:off x="705104" y="923170"/>
            <a:ext cx="6553200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IN" sz="2000" dirty="0"/>
              <a:t>🛠️ </a:t>
            </a:r>
            <a:r>
              <a:rPr lang="en-IN" sz="2400" b="1" dirty="0"/>
              <a:t>Hardware Team</a:t>
            </a:r>
            <a:endParaRPr lang="en-IN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B71DDAB-D3E2-0979-0267-61B795D578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591" y="1384835"/>
            <a:ext cx="4712623" cy="32131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4875C9-B530-F23C-666B-E73EC3E3B369}"/>
              </a:ext>
            </a:extLst>
          </p:cNvPr>
          <p:cNvSpPr txBox="1"/>
          <p:nvPr/>
        </p:nvSpPr>
        <p:spPr>
          <a:xfrm>
            <a:off x="719852" y="1669108"/>
            <a:ext cx="491894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Hardware Progress</a:t>
            </a:r>
          </a:p>
          <a:p>
            <a:pPr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Step 1:</a:t>
            </a:r>
            <a:r>
              <a:rPr lang="en-US" sz="1600" dirty="0"/>
              <a:t> Inventory check – All components accounted for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Step 2:</a:t>
            </a:r>
            <a:r>
              <a:rPr lang="en-US" sz="1600" dirty="0"/>
              <a:t> Assembled chassis and mounted electronics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Step 3:</a:t>
            </a:r>
            <a:r>
              <a:rPr lang="en-US" sz="1600" dirty="0"/>
              <a:t> Conducted physical verification of wiring and component operation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Status:</a:t>
            </a:r>
            <a:r>
              <a:rPr lang="en-US" sz="1600" dirty="0"/>
              <a:t> Robot is fully assembled and functional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3">
            <a:extLst>
              <a:ext uri="{FF2B5EF4-FFF2-40B4-BE49-F238E27FC236}">
                <a16:creationId xmlns:a16="http://schemas.microsoft.com/office/drawing/2014/main" id="{AB265410-84E5-2A8C-8112-D5749E1A3F76}"/>
              </a:ext>
            </a:extLst>
          </p:cNvPr>
          <p:cNvSpPr txBox="1"/>
          <p:nvPr/>
        </p:nvSpPr>
        <p:spPr>
          <a:xfrm>
            <a:off x="1043127" y="372617"/>
            <a:ext cx="3602354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Autonomous</a:t>
            </a:r>
            <a:r>
              <a:rPr sz="1600" spc="-5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Driving</a:t>
            </a:r>
            <a:r>
              <a:rPr sz="1600" spc="-30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Robot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in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70C6E4"/>
                </a:solidFill>
                <a:latin typeface="Segoe UI"/>
                <a:cs typeface="Segoe UI"/>
              </a:rPr>
              <a:t>a</a:t>
            </a:r>
            <a:r>
              <a:rPr sz="1600" spc="-45" dirty="0">
                <a:solidFill>
                  <a:srgbClr val="70C6E4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70C6E4"/>
                </a:solidFill>
                <a:latin typeface="Segoe UI"/>
                <a:cs typeface="Segoe UI"/>
              </a:rPr>
              <a:t>parkour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0B6385-873B-9548-B7D1-BC491B235F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912168"/>
            <a:ext cx="8997976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🎯</a:t>
            </a:r>
            <a:r>
              <a:rPr lang="en-US" altLang="en-US" sz="24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Software Progress – System Setup &amp; Image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🖥️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Raspberry Pi Configuration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Installed Raspberry Pi OS (headless) with SSH &amp; Wi-Fi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Enabled camera module via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raspi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-config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🧰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Library Installation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🧠 OpenCV for image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⚙️ GPIO for motor control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📷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Camera Feed Verification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Live video tested using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libcamera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OpenCV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 display using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cv2.VideoCapture()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🧪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 Image Processing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Captured &amp; displayed real-time frames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Applied grayscale conversion and threshold filters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6F40097B-7791-1B20-C9F6-5309FAD59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1828800"/>
            <a:ext cx="48006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296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1354</TotalTime>
  <Words>1205</Words>
  <Application>Microsoft Office PowerPoint</Application>
  <PresentationFormat>Widescreen</PresentationFormat>
  <Paragraphs>238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Unicode MS</vt:lpstr>
      <vt:lpstr>Calibri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Shubha Mahesh</dc:creator>
  <cp:lastModifiedBy>dhruvi Moradiya</cp:lastModifiedBy>
  <cp:revision>21</cp:revision>
  <dcterms:created xsi:type="dcterms:W3CDTF">2025-04-25T12:56:59Z</dcterms:created>
  <dcterms:modified xsi:type="dcterms:W3CDTF">2025-05-19T10:20:46Z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2025-04-16T00:00:00Z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2025-04-25T00:00:00Z</vt:filetime>
  </property>
  <property fmtid="{D5CDD505-2E9C-101B-9397-08002B2CF9AE}" pid="5" name="Producer">
    <vt:lpwstr>Microsoft® PowerPoint® 2021</vt:lpwstr>
  </property>
</Properties>
</file>